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with the brand promise: Varasun turns technology into business advantage. Set the tone — we are a transformation partner, not an IT vendor. Mention the dual-shore model (USA + India) in one sentence and move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point: one accountable partner from strategy to 24/7 operations. Emphasize that the team that designs the solution also operates it — no handoff gap. US advisory + India engineering scale.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Lead with the problem: most enterprise AI never leaves the lab. Position our path — data readiness, production engineering, governance — as the differentiator. Land the outcome-based message: we commit to metrics, not demos.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Lead with cost and complexity pain (hybrid sprawl, unpredictable bills). Position cloud as an operating capability, not a migration project. Highlight FinOps and AI-ready infrastructure — both are top 2026 buyer concerns.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Lead with the expanding attack surface (multicloud, SaaS, AI agents). Differentiate: preemptive security and a 24/7 SOC, not resold tools. If the buyer has a CISO, spend extra time on the zero-trust blueprint approach.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Connect to hybrid-work pain and client security questionnaires. Microsoft 365 optimization is the easy entry point — most clients use 20% of what they pay for. Position security and productivity as one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commercial centerpiece. Walk the MSP/MSSP/NOC/SOC distinction slowly — buyers often conflate them. Emphasize automation-first operations and outcome-based SLAs: fewer incidents over time, not just ticket handling.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Position as the strategic layer that connects everything else. Key line: 'strategy that can actually be implemented' — our advisors stay through delivery. Best entry point for new enterprise relationships.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Pick the 1–2 industries matching the prospect and go deep — the industry landing pages on the website carry the detail. Message: we speak your industry's language, not generic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Walk the six chapters left to right. Emphasize Operate — most competitors stop at Implement. This is where the managed-services conversation naturally begins.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Address the offshore question head-on: US-led strategy and client accountability, India-based engineering scale. One team, one standard — follow-the-sun operations capability.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for the next step directly: a 30-minute discovery call or a scoped assessment. Leave this slide up during Q&amp;A — the contact email stays visible.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A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ero-command-center-src.png"/>
          <p:cNvPicPr>
            <a:picLocks noChangeAspect="1"/>
          </p:cNvPicPr>
          <p:nvPr/>
        </p:nvPicPr>
        <p:blipFill>
          <a:blip r:embed="rId2"/>
          <a:srcRect l="30392" r="30392"/>
          <a:stretch>
            <a:fillRect/>
          </a:stretch>
        </p:blipFill>
        <p:spPr>
          <a:xfrm>
            <a:off x="5852160" y="0"/>
            <a:ext cx="6339535" cy="6858000"/>
          </a:xfrm>
          <a:prstGeom prst="rect">
            <a:avLst/>
          </a:prstGeom>
        </p:spPr>
      </p:pic>
      <p:pic>
        <p:nvPicPr>
          <p:cNvPr id="3" name="Picture 2" descr="logo-horizont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02920"/>
            <a:ext cx="1394657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55448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1E90FF"/>
                </a:solidFill>
                <a:latin typeface="IBM Plex Mono"/>
              </a:rPr>
              <a:t>VARASUN TECHNOLOGIES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965960"/>
            <a:ext cx="51206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F8FAFC"/>
                </a:solidFill>
                <a:latin typeface="Inter"/>
              </a:rPr>
              <a:t>Transforming Technology</a:t>
            </a:r>
          </a:p>
          <a:p>
            <a:pPr algn="l"/>
            <a:r>
              <a:rPr sz="4000" b="1">
                <a:solidFill>
                  <a:srgbClr val="F8FAFC"/>
                </a:solidFill>
                <a:latin typeface="Inter"/>
              </a:rPr>
              <a:t>Into Business Advantage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14800"/>
            <a:ext cx="49377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Enterprise technology transformation — AI &amp; Data, Cloud &amp; Infrastructure,</a:t>
            </a:r>
          </a:p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Cybersecurity, Digital Workplace and Managed Services.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0350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00E5FF"/>
                </a:solidFill>
                <a:latin typeface="IBM Plex Mono"/>
              </a:rPr>
              <a:t>RISING WITH INNOVATION. LEADING WITH TECHNOLOGY.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A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029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E90FF"/>
                </a:solidFill>
                <a:latin typeface="IBM Plex Mono"/>
              </a:rPr>
              <a:t>WHO WE 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5669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8FAFC"/>
                </a:solidFill>
                <a:latin typeface="Inter"/>
              </a:rPr>
              <a:t>One partner from strategy</a:t>
            </a:r>
          </a:p>
          <a:p>
            <a:pPr algn="l"/>
            <a:r>
              <a:rPr sz="3000" b="1">
                <a:solidFill>
                  <a:srgbClr val="F8FAFC"/>
                </a:solidFill>
                <a:latin typeface="Inter"/>
              </a:rPr>
              <a:t>to 24/7 operations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377440"/>
            <a:ext cx="512064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94A3B8"/>
                </a:solidFill>
                <a:latin typeface="Inter"/>
              </a:rPr>
              <a:t>Varasun unites enterprise advisory, engineering, cybersecurity and managed operations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94A3B8"/>
                </a:solidFill>
                <a:latin typeface="Inter"/>
              </a:rPr>
              <a:t>under one accountable team.</a:t>
            </a:r>
          </a:p>
          <a:p>
            <a:pPr algn="l">
              <a:spcAft>
                <a:spcPts val="800"/>
              </a:spcAft>
            </a:pP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94A3B8"/>
                </a:solidFill>
                <a:latin typeface="Inter"/>
              </a:rPr>
              <a:t>US-based strategy and program leadership.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94A3B8"/>
                </a:solidFill>
                <a:latin typeface="Inter"/>
              </a:rPr>
              <a:t>India Global Delivery Center for engineering and operations scale.</a:t>
            </a:r>
          </a:p>
        </p:txBody>
      </p:sp>
      <p:pic>
        <p:nvPicPr>
          <p:cNvPr id="5" name="Picture 4" descr="visual-global-src.png"/>
          <p:cNvPicPr>
            <a:picLocks noChangeAspect="1"/>
          </p:cNvPicPr>
          <p:nvPr/>
        </p:nvPicPr>
        <p:blipFill>
          <a:blip r:embed="rId2"/>
          <a:srcRect l="25031" r="25031"/>
          <a:stretch>
            <a:fillRect/>
          </a:stretch>
        </p:blipFill>
        <p:spPr>
          <a:xfrm>
            <a:off x="6766560" y="822960"/>
            <a:ext cx="466344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A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visual-ai-data-src.png"/>
          <p:cNvPicPr>
            <a:picLocks noChangeAspect="1"/>
          </p:cNvPicPr>
          <p:nvPr/>
        </p:nvPicPr>
        <p:blipFill>
          <a:blip r:embed="rId2"/>
          <a:srcRect l="26930" r="26930"/>
          <a:stretch>
            <a:fillRect/>
          </a:stretch>
        </p:blipFill>
        <p:spPr>
          <a:xfrm>
            <a:off x="0" y="0"/>
            <a:ext cx="56692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09360" y="914400"/>
            <a:ext cx="5303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8FAFC"/>
                </a:solidFill>
                <a:latin typeface="Inter"/>
              </a:rPr>
              <a:t>01 — AI &amp; Data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60" y="2103120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AI strategy &amp; roadmaps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0" y="2670048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Generative AI, RAG &amp; agentic systems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3236976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Data platforms, pipelines &amp; analytics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3803904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AI governance &amp; security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4370832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Managed AI operations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0" y="6035040"/>
            <a:ext cx="5303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1E90FF"/>
                </a:solidFill>
                <a:latin typeface="IBM Plex Mono"/>
              </a:rPr>
              <a:t>VARASUN TECHNOLOGIES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A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visual-cloud-src.png"/>
          <p:cNvPicPr>
            <a:picLocks noChangeAspect="1"/>
          </p:cNvPicPr>
          <p:nvPr/>
        </p:nvPicPr>
        <p:blipFill>
          <a:blip r:embed="rId2"/>
          <a:srcRect l="26930" r="26930"/>
          <a:stretch>
            <a:fillRect/>
          </a:stretch>
        </p:blipFill>
        <p:spPr>
          <a:xfrm>
            <a:off x="0" y="0"/>
            <a:ext cx="56692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09360" y="914400"/>
            <a:ext cx="5303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8FAFC"/>
                </a:solidFill>
                <a:latin typeface="Inter"/>
              </a:rPr>
              <a:t>02 — Cloud &amp; Infrastructure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60" y="2103120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Cloud strategy, migration &amp; modernization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0" y="2670048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Hybrid &amp; multi-cloud architecture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3236976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Cloud-native &amp; Kubernetes platforms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3803904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FinOps &amp; cost governance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4370832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Disaster recovery &amp; business continuity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0" y="6035040"/>
            <a:ext cx="5303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1E90FF"/>
                </a:solidFill>
                <a:latin typeface="IBM Plex Mono"/>
              </a:rPr>
              <a:t>VARASUN TECHNOLOGIES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A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visual-cyber-src.png"/>
          <p:cNvPicPr>
            <a:picLocks noChangeAspect="1"/>
          </p:cNvPicPr>
          <p:nvPr/>
        </p:nvPicPr>
        <p:blipFill>
          <a:blip r:embed="rId2"/>
          <a:srcRect l="26930" r="26930"/>
          <a:stretch>
            <a:fillRect/>
          </a:stretch>
        </p:blipFill>
        <p:spPr>
          <a:xfrm>
            <a:off x="0" y="0"/>
            <a:ext cx="56692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09360" y="914400"/>
            <a:ext cx="5303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8FAFC"/>
                </a:solidFill>
                <a:latin typeface="Inter"/>
              </a:rPr>
              <a:t>03 — Cybersecurity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60" y="2103120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Security strategy &amp; zero trust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0" y="2670048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Identity &amp; access architecture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3236976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24/7 SOC — detection &amp; response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3803904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Cloud &amp; AI security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4370832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Compliance &amp; audit readiness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0" y="6035040"/>
            <a:ext cx="5303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1E90FF"/>
                </a:solidFill>
                <a:latin typeface="IBM Plex Mono"/>
              </a:rPr>
              <a:t>VARASUN TECHNOLOGIES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A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visual-workplace-src.png"/>
          <p:cNvPicPr>
            <a:picLocks noChangeAspect="1"/>
          </p:cNvPicPr>
          <p:nvPr/>
        </p:nvPicPr>
        <p:blipFill>
          <a:blip r:embed="rId2"/>
          <a:srcRect l="26930" r="26930"/>
          <a:stretch>
            <a:fillRect/>
          </a:stretch>
        </p:blipFill>
        <p:spPr>
          <a:xfrm>
            <a:off x="0" y="0"/>
            <a:ext cx="56692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09360" y="914400"/>
            <a:ext cx="5303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8FAFC"/>
                </a:solidFill>
                <a:latin typeface="Inter"/>
              </a:rPr>
              <a:t>04 — Digital Workplace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60" y="2103120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Microsoft 365 &amp; collaboration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0" y="2670048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Endpoint management &amp; security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3236976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Identity-first secure access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3803904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Employee experience analytics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4370832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Managed workplace operations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0" y="6035040"/>
            <a:ext cx="5303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1E90FF"/>
                </a:solidFill>
                <a:latin typeface="IBM Plex Mono"/>
              </a:rPr>
              <a:t>VARASUN TECHNOLOGIES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A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visual-managed-src.png"/>
          <p:cNvPicPr>
            <a:picLocks noChangeAspect="1"/>
          </p:cNvPicPr>
          <p:nvPr/>
        </p:nvPicPr>
        <p:blipFill>
          <a:blip r:embed="rId2"/>
          <a:srcRect l="26930" r="26930"/>
          <a:stretch>
            <a:fillRect/>
          </a:stretch>
        </p:blipFill>
        <p:spPr>
          <a:xfrm>
            <a:off x="0" y="0"/>
            <a:ext cx="56692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09360" y="914400"/>
            <a:ext cx="5303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8FAFC"/>
                </a:solidFill>
                <a:latin typeface="Inter"/>
              </a:rPr>
              <a:t>05 — Managed IT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60" y="2103120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MSP — infrastructure &amp; IT operations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0" y="2670048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MSSP — managed security operations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3236976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NOC &amp; SOC — 24/7 monitoring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3803904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Service desk &amp; ITSM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4370832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Automation &amp; observability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0" y="6035040"/>
            <a:ext cx="5303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1E90FF"/>
                </a:solidFill>
                <a:latin typeface="IBM Plex Mono"/>
              </a:rPr>
              <a:t>VARASUN TECHNOLOGIES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A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visual-transformation-src.png"/>
          <p:cNvPicPr>
            <a:picLocks noChangeAspect="1"/>
          </p:cNvPicPr>
          <p:nvPr/>
        </p:nvPicPr>
        <p:blipFill>
          <a:blip r:embed="rId2"/>
          <a:srcRect l="26930" r="26930"/>
          <a:stretch>
            <a:fillRect/>
          </a:stretch>
        </p:blipFill>
        <p:spPr>
          <a:xfrm>
            <a:off x="0" y="0"/>
            <a:ext cx="56692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09360" y="914400"/>
            <a:ext cx="5303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F8FAFC"/>
                </a:solidFill>
                <a:latin typeface="Inter"/>
              </a:rPr>
              <a:t>06 — Technology Consulting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60" y="2103120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IT &amp; digital strategy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0" y="2670048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Technology assessment &amp; architecture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3236976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Transformation roadmaps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3803904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Cloud &amp; AI strategy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4370832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▸  Governance &amp; operating models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0" y="6035040"/>
            <a:ext cx="5303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1E90FF"/>
                </a:solidFill>
                <a:latin typeface="IBM Plex Mono"/>
              </a:rPr>
              <a:t>VARASUN TECHNOLOGIES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A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029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E90FF"/>
                </a:solidFill>
                <a:latin typeface="IBM Plex Mono"/>
              </a:rPr>
              <a:t>INDUSTRIES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7315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8FAFC"/>
                </a:solidFill>
                <a:latin typeface="Inter"/>
              </a:rPr>
              <a:t>Deep context in the sectors we serve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50292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700" b="0">
                <a:solidFill>
                  <a:srgbClr val="94A3B8"/>
                </a:solidFill>
                <a:latin typeface="Inter"/>
              </a:rPr>
              <a:t>Healthcare &amp; Life Sciences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94A3B8"/>
                </a:solidFill>
                <a:latin typeface="Inter"/>
              </a:rPr>
              <a:t>Financial Services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94A3B8"/>
                </a:solidFill>
                <a:latin typeface="Inter"/>
              </a:rPr>
              <a:t>Manufacturing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94A3B8"/>
                </a:solidFill>
                <a:latin typeface="Inter"/>
              </a:rPr>
              <a:t>Government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94A3B8"/>
                </a:solidFill>
                <a:latin typeface="Inter"/>
              </a:rPr>
              <a:t>Retail &amp; Consumer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94A3B8"/>
                </a:solidFill>
                <a:latin typeface="Inter"/>
              </a:rPr>
              <a:t>Professional Services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94A3B8"/>
                </a:solidFill>
                <a:latin typeface="Inter"/>
              </a:rPr>
              <a:t>Technology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94A3B8"/>
                </a:solidFill>
                <a:latin typeface="Inter"/>
              </a:rPr>
              <a:t>Education</a:t>
            </a:r>
          </a:p>
        </p:txBody>
      </p:sp>
      <p:pic>
        <p:nvPicPr>
          <p:cNvPr id="5" name="Picture 4" descr="ind-healthcare-life-sciences-src.png"/>
          <p:cNvPicPr>
            <a:picLocks noChangeAspect="1"/>
          </p:cNvPicPr>
          <p:nvPr/>
        </p:nvPicPr>
        <p:blipFill>
          <a:blip r:embed="rId2"/>
          <a:srcRect l="25031" r="25031"/>
          <a:stretch>
            <a:fillRect/>
          </a:stretch>
        </p:blipFill>
        <p:spPr>
          <a:xfrm>
            <a:off x="6766560" y="822960"/>
            <a:ext cx="4663440" cy="52120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A1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029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E90FF"/>
                </a:solidFill>
                <a:latin typeface="IBM Plex Mono"/>
              </a:rPr>
              <a:t>HOW WE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8FAFC"/>
                </a:solidFill>
                <a:latin typeface="Inter"/>
              </a:rPr>
              <a:t>The Varasun transformation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377440"/>
            <a:ext cx="1737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E90FF"/>
                </a:solidFill>
                <a:latin typeface="IBM Plex Mono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880360"/>
            <a:ext cx="1737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8FAFC"/>
                </a:solidFill>
                <a:latin typeface="Inter"/>
              </a:rPr>
              <a:t>Discover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97479" y="2377440"/>
            <a:ext cx="1737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E90FF"/>
                </a:solidFill>
                <a:latin typeface="IBM Plex Mono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97479" y="2880360"/>
            <a:ext cx="1737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8FAFC"/>
                </a:solidFill>
                <a:latin typeface="Inter"/>
              </a:rPr>
              <a:t>Strategize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2377440"/>
            <a:ext cx="1737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E90FF"/>
                </a:solidFill>
                <a:latin typeface="IBM Plex Mono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880360"/>
            <a:ext cx="1737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8FAFC"/>
                </a:solidFill>
                <a:latin typeface="Inter"/>
              </a:rPr>
              <a:t>Design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2377440"/>
            <a:ext cx="1737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E90FF"/>
                </a:solidFill>
                <a:latin typeface="IBM Plex Mono"/>
              </a:rPr>
              <a:t>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880360"/>
            <a:ext cx="1737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8FAFC"/>
                </a:solidFill>
                <a:latin typeface="Inter"/>
              </a:rPr>
              <a:t>Implement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2377440"/>
            <a:ext cx="1737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E90FF"/>
                </a:solidFill>
                <a:latin typeface="IBM Plex Mono"/>
              </a:rPr>
              <a:t>05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1040" y="2880360"/>
            <a:ext cx="1737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8FAFC"/>
                </a:solidFill>
                <a:latin typeface="Inter"/>
              </a:rPr>
              <a:t>Optimize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95559" y="2377440"/>
            <a:ext cx="1737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E90FF"/>
                </a:solidFill>
                <a:latin typeface="IBM Plex Mono"/>
              </a:rPr>
              <a:t>06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95559" y="2880360"/>
            <a:ext cx="1737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F8FAFC"/>
                </a:solidFill>
                <a:latin typeface="Inter"/>
              </a:rPr>
              <a:t>Operate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20624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4A3B8"/>
                </a:solidFill>
                <a:latin typeface="Inter"/>
              </a:rPr>
              <a:t>From first diagnostic to continuously operated environments — six chapters, one accountable partner.</a:t>
            </a:r>
          </a:p>
        </p:txBody>
      </p:sp>
      <p:pic>
        <p:nvPicPr>
          <p:cNvPr id="17" name="Picture 16" descr="visual-noc-soc-src.png"/>
          <p:cNvPicPr>
            <a:picLocks noChangeAspect="1"/>
          </p:cNvPicPr>
          <p:nvPr/>
        </p:nvPicPr>
        <p:blipFill>
          <a:blip r:embed="rId2"/>
          <a:srcRect t="35199" b="35199"/>
          <a:stretch>
            <a:fillRect/>
          </a:stretch>
        </p:blipFill>
        <p:spPr>
          <a:xfrm>
            <a:off x="822960" y="4846320"/>
            <a:ext cx="10515600" cy="17373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A1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ndia-delivery-src.png"/>
          <p:cNvPicPr>
            <a:picLocks noChangeAspect="1"/>
          </p:cNvPicPr>
          <p:nvPr/>
        </p:nvPicPr>
        <p:blipFill>
          <a:blip r:embed="rId2"/>
          <a:srcRect l="24203" r="24203"/>
          <a:stretch>
            <a:fillRect/>
          </a:stretch>
        </p:blipFill>
        <p:spPr>
          <a:xfrm>
            <a:off x="5852160" y="0"/>
            <a:ext cx="633953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5029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E90FF"/>
                </a:solidFill>
                <a:latin typeface="IBM Plex Mono"/>
              </a:rPr>
              <a:t>GLOBAL DELIVERY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91440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F8FAFC"/>
                </a:solidFill>
                <a:latin typeface="Inter"/>
              </a:rPr>
              <a:t>USA strategy.</a:t>
            </a:r>
          </a:p>
          <a:p>
            <a:pPr algn="l"/>
            <a:r>
              <a:rPr sz="3000" b="1">
                <a:solidFill>
                  <a:srgbClr val="F8FAFC"/>
                </a:solidFill>
                <a:latin typeface="Inter"/>
              </a:rPr>
              <a:t>India engineering scale.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560320"/>
            <a:ext cx="48463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94A3B8"/>
                </a:solidFill>
                <a:latin typeface="Inter"/>
              </a:rPr>
              <a:t>Varasun Technologies LLC — United States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94A3B8"/>
                </a:solidFill>
                <a:latin typeface="Inter"/>
              </a:rPr>
              <a:t>Enterprise advisory &amp; program leadership</a:t>
            </a:r>
          </a:p>
          <a:p>
            <a:pPr algn="l">
              <a:spcAft>
                <a:spcPts val="800"/>
              </a:spcAft>
            </a:pP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94A3B8"/>
                </a:solidFill>
                <a:latin typeface="Inter"/>
              </a:rPr>
              <a:t>Varasun Technologies India Pvt Ltd — India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94A3B8"/>
                </a:solidFill>
                <a:latin typeface="Inter"/>
              </a:rPr>
              <a:t>Engineering, cloud operations &amp; managed services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32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822960"/>
            <a:ext cx="1394657" cy="5669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210312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00" b="1">
                <a:solidFill>
                  <a:srgbClr val="F8FAFC"/>
                </a:solidFill>
                <a:latin typeface="Inter"/>
              </a:rPr>
              <a:t>Ready to transform what's possible?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38328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94A3B8"/>
                </a:solidFill>
                <a:latin typeface="Inter"/>
              </a:rPr>
              <a:t>Let's discuss your technology priorities and build a practical path forward.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00E5FF"/>
                </a:solidFill>
                <a:latin typeface="Inter"/>
              </a:rPr>
              <a:t>varasuntechnologies@gmail.com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03504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E90FF"/>
                </a:solidFill>
                <a:latin typeface="IBM Plex Mono"/>
              </a:rPr>
              <a:t>VARASUN TECHNOLOGIES — RISING WITH INNOVATION. LEADING WITH TECHNOLOGY.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